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66" r:id="rId4"/>
    <p:sldId id="270" r:id="rId5"/>
    <p:sldId id="267" r:id="rId6"/>
    <p:sldId id="268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0200"/>
    <a:srgbClr val="430300"/>
    <a:srgbClr val="6D0000"/>
    <a:srgbClr val="920900"/>
    <a:srgbClr val="A60B00"/>
    <a:srgbClr val="880000"/>
    <a:srgbClr val="9037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876BA3-A7C0-5043-B75D-8AAD1D25BD6A}" v="161" dt="2025-11-08T14:11:17.304"/>
    <p1510:client id="{1367946A-9B6F-3BFF-0990-D06145DAB81E}" v="4" dt="2025-11-08T11:07:49.299"/>
    <p1510:client id="{2717BA7D-93FD-199C-9424-5F6F5A4B2ADF}" v="119" dt="2025-11-08T14:02:43.632"/>
    <p1510:client id="{50533AB3-B366-4CB1-3897-5187E096CA73}" v="323" dt="2025-11-08T12:02:53.770"/>
    <p1510:client id="{5FE3B80C-50BD-03A4-7307-E6A18CA18D56}" v="1" dt="2025-11-08T14:21:05.781"/>
    <p1510:client id="{8A1E668F-7C64-6191-5D2A-904CF03533DC}" v="28" dt="2025-11-08T10:19:29.789"/>
    <p1510:client id="{9842CAAD-41B5-8F41-9A00-6E280C2963BF}" v="4" dt="2025-11-08T11:42:09.350"/>
    <p1510:client id="{99DB6559-8E55-11F7-B5A7-6882C43A77C4}" v="49" dt="2025-11-08T12:22:41.171"/>
    <p1510:client id="{9F4F02A1-02C7-7CDD-AA9D-76D1565D7802}" v="8" dt="2025-11-08T12:05:54.245"/>
    <p1510:client id="{D47DAB16-F9FC-3BBD-744A-5C59BB3F22C1}" v="53" dt="2025-11-08T14:03:17.979"/>
    <p1510:client id="{E6611536-B34F-BA20-CC64-538A80CAA732}" v="84" dt="2025-11-08T12:00:01.2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12563B-61AD-B24D-A40E-0F25A0DF02DE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0C22F6-7587-EF4E-81C3-FDC59BD59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040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Government Shutdown</a:t>
            </a:r>
          </a:p>
          <a:p>
            <a:r>
              <a:rPr lang="en-US">
                <a:latin typeface="Calibri"/>
                <a:ea typeface="Calibri"/>
                <a:cs typeface="Calibri"/>
              </a:rPr>
              <a:t>Dei Policy </a:t>
            </a:r>
            <a:r>
              <a:rPr lang="en-US" err="1">
                <a:latin typeface="Calibri"/>
                <a:ea typeface="Calibri"/>
                <a:cs typeface="Calibri"/>
              </a:rPr>
              <a:t>Rollblacks</a:t>
            </a:r>
          </a:p>
          <a:p>
            <a:r>
              <a:rPr lang="en-US">
                <a:latin typeface="Calibri"/>
                <a:ea typeface="Calibri"/>
                <a:cs typeface="Calibri"/>
              </a:rPr>
              <a:t>Flood and Natural Disaster Relief</a:t>
            </a:r>
          </a:p>
          <a:p>
            <a:r>
              <a:rPr lang="en-US">
                <a:latin typeface="Calibri"/>
                <a:ea typeface="Calibri"/>
                <a:cs typeface="Calibri"/>
              </a:rPr>
              <a:t>Could have been pre accounted for with predictive strategies in vulnerable areas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0C22F6-7587-EF4E-81C3-FDC59BD599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593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>
              <a:solidFill>
                <a:srgbClr val="1F2328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0C22F6-7587-EF4E-81C3-FDC59BD599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389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Margin of error for uncertainty and ability to introduce different datasets.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0C22F6-7587-EF4E-81C3-FDC59BD599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967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/>
              <a:t>Dynamic weights = Inclusive lens</a:t>
            </a:r>
            <a:br>
              <a:rPr lang="en-US"/>
            </a:br>
            <a:r>
              <a:rPr lang="en-US"/>
              <a:t> Users define what resilience means to them — whether that’s prioritizing unemployment, income, or cost of living. The model adapts instantly.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/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/>
              <a:t>No-code interface = Accessible insights</a:t>
            </a:r>
            <a:br>
              <a:rPr lang="en-US"/>
            </a:br>
            <a:r>
              <a:rPr lang="en-US"/>
              <a:t> Built with </a:t>
            </a:r>
            <a:r>
              <a:rPr lang="en-US" err="1"/>
              <a:t>Streamlit</a:t>
            </a:r>
            <a:r>
              <a:rPr lang="en-US"/>
              <a:t>, our dashboard doesn’t require any technical skill. Anyone — from a policy analyst to a nonprofit volunteer — can use it.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/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/>
              <a:t>Open-source &amp; downloadable</a:t>
            </a:r>
            <a:br>
              <a:rPr lang="en-US"/>
            </a:br>
            <a:r>
              <a:rPr lang="en-US"/>
              <a:t> Our code and data are open and exportable. The CSV download feature lets users take their insights with them and apply them in real-world tools.</a:t>
            </a:r>
            <a:br>
              <a:rPr lang="en-US">
                <a:cs typeface="+mn-lt"/>
              </a:rPr>
            </a:br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0C22F6-7587-EF4E-81C3-FDC59BD599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5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6086351-6EB8-04BD-C2A5-30CE1CCC019E}"/>
              </a:ext>
            </a:extLst>
          </p:cNvPr>
          <p:cNvSpPr/>
          <p:nvPr/>
        </p:nvSpPr>
        <p:spPr>
          <a:xfrm>
            <a:off x="557039" y="720158"/>
            <a:ext cx="11077921" cy="4960784"/>
          </a:xfrm>
          <a:prstGeom prst="roundRect">
            <a:avLst>
              <a:gd name="adj" fmla="val 16642"/>
            </a:avLst>
          </a:prstGeom>
          <a:blipFill dpi="0" rotWithShape="1">
            <a:blip r:embed="rId2">
              <a:alphaModFix amt="4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4344" y="3200550"/>
            <a:ext cx="6881891" cy="1370748"/>
          </a:xfrm>
          <a:noFill/>
          <a:ln w="50800">
            <a:noFill/>
          </a:ln>
        </p:spPr>
        <p:txBody>
          <a:bodyPr anchor="ctr">
            <a:noAutofit/>
          </a:bodyPr>
          <a:lstStyle/>
          <a:p>
            <a:r>
              <a:rPr lang="fr-FR" sz="10000" b="1">
                <a:solidFill>
                  <a:schemeClr val="bg1"/>
                </a:solidFill>
                <a:latin typeface="Arial Rounded MT Bold" panose="020F0704030504030204" pitchFamily="34" charset="77"/>
              </a:rPr>
              <a:t>EquiScope</a:t>
            </a:r>
            <a:endParaRPr lang="en-US" sz="10000" b="1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01113" y="6377161"/>
            <a:ext cx="7123316" cy="40011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 sz="2000">
                <a:solidFill>
                  <a:schemeClr val="bg1"/>
                </a:solidFill>
                <a:ea typeface="+mn-lt"/>
                <a:cs typeface="+mn-lt"/>
              </a:rPr>
              <a:t>Jordan Bailey, </a:t>
            </a:r>
            <a:r>
              <a:rPr lang="fr-FR" sz="2000" err="1">
                <a:solidFill>
                  <a:schemeClr val="bg1"/>
                </a:solidFill>
                <a:ea typeface="+mn-lt"/>
                <a:cs typeface="+mn-lt"/>
              </a:rPr>
              <a:t>Tyeisha</a:t>
            </a:r>
            <a:r>
              <a:rPr lang="fr-FR" sz="2000">
                <a:solidFill>
                  <a:schemeClr val="bg1"/>
                </a:solidFill>
                <a:ea typeface="+mn-lt"/>
                <a:cs typeface="+mn-lt"/>
              </a:rPr>
              <a:t> Gist,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Tristan Sterling</a:t>
            </a:r>
            <a:r>
              <a:rPr lang="fr-FR" sz="200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fr-FR" sz="2000" err="1">
                <a:solidFill>
                  <a:schemeClr val="bg1"/>
                </a:solidFill>
                <a:ea typeface="+mn-lt"/>
                <a:cs typeface="+mn-lt"/>
              </a:rPr>
              <a:t>Cierrah</a:t>
            </a:r>
            <a:r>
              <a:rPr lang="fr-FR" sz="2000">
                <a:solidFill>
                  <a:schemeClr val="bg1"/>
                </a:solidFill>
                <a:ea typeface="+mn-lt"/>
                <a:cs typeface="+mn-lt"/>
              </a:rPr>
              <a:t> Washington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01BDB2-1808-E203-A040-D94033C12589}"/>
              </a:ext>
            </a:extLst>
          </p:cNvPr>
          <p:cNvSpPr txBox="1"/>
          <p:nvPr/>
        </p:nvSpPr>
        <p:spPr>
          <a:xfrm>
            <a:off x="128923" y="131095"/>
            <a:ext cx="491707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i="1">
                <a:solidFill>
                  <a:schemeClr val="bg1"/>
                </a:solidFill>
              </a:rPr>
              <a:t>A </a:t>
            </a:r>
            <a:r>
              <a:rPr lang="fr-FR" sz="2200" i="1">
                <a:solidFill>
                  <a:schemeClr val="bg1"/>
                </a:solidFill>
              </a:rPr>
              <a:t>Financial </a:t>
            </a:r>
            <a:r>
              <a:rPr lang="fr-FR" sz="2200" i="1" err="1">
                <a:solidFill>
                  <a:schemeClr val="bg1"/>
                </a:solidFill>
              </a:rPr>
              <a:t>resilience</a:t>
            </a:r>
            <a:r>
              <a:rPr lang="fr-FR" sz="2200" i="1">
                <a:solidFill>
                  <a:schemeClr val="bg1"/>
                </a:solidFill>
              </a:rPr>
              <a:t> </a:t>
            </a:r>
            <a:r>
              <a:rPr lang="en-US" sz="2200" i="1">
                <a:solidFill>
                  <a:schemeClr val="bg1"/>
                </a:solidFill>
              </a:rPr>
              <a:t>web application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C0BE29-32E7-BFA4-9AFF-2CCD3AC6810D}"/>
              </a:ext>
            </a:extLst>
          </p:cNvPr>
          <p:cNvSpPr txBox="1"/>
          <p:nvPr/>
        </p:nvSpPr>
        <p:spPr>
          <a:xfrm>
            <a:off x="1274344" y="4884149"/>
            <a:ext cx="86762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>
                <a:solidFill>
                  <a:schemeClr val="bg1"/>
                </a:solidFill>
                <a:ea typeface="+mn-lt"/>
                <a:cs typeface="+mn-lt"/>
              </a:rPr>
              <a:t>Leveraging </a:t>
            </a:r>
            <a:r>
              <a:rPr lang="fr-FR" sz="2200" b="1" i="1">
                <a:solidFill>
                  <a:schemeClr val="bg1"/>
                </a:solidFill>
                <a:ea typeface="+mn-lt"/>
                <a:cs typeface="+mn-lt"/>
              </a:rPr>
              <a:t>AI</a:t>
            </a:r>
            <a:r>
              <a:rPr lang="en-US" sz="2200" b="1" i="1">
                <a:solidFill>
                  <a:schemeClr val="bg1"/>
                </a:solidFill>
                <a:ea typeface="+mn-lt"/>
                <a:cs typeface="+mn-lt"/>
              </a:rPr>
              <a:t> to Identify </a:t>
            </a:r>
            <a:r>
              <a:rPr lang="fr-FR" sz="2200" b="1" i="1">
                <a:solidFill>
                  <a:schemeClr val="bg1"/>
                </a:solidFill>
                <a:ea typeface="+mn-lt"/>
                <a:cs typeface="+mn-lt"/>
              </a:rPr>
              <a:t>and support </a:t>
            </a:r>
            <a:r>
              <a:rPr lang="en-US" sz="2200" b="1" i="1">
                <a:solidFill>
                  <a:schemeClr val="bg1"/>
                </a:solidFill>
                <a:ea typeface="+mn-lt"/>
                <a:cs typeface="+mn-lt"/>
              </a:rPr>
              <a:t>vulnerable</a:t>
            </a:r>
            <a:r>
              <a:rPr lang="fr-FR" sz="2200" b="1" i="1">
                <a:solidFill>
                  <a:schemeClr val="bg1"/>
                </a:solidFill>
                <a:ea typeface="+mn-lt"/>
                <a:cs typeface="+mn-lt"/>
              </a:rPr>
              <a:t> NC </a:t>
            </a:r>
            <a:r>
              <a:rPr lang="en-US" sz="2200" b="1" i="1">
                <a:solidFill>
                  <a:schemeClr val="bg1"/>
                </a:solidFill>
                <a:ea typeface="+mn-lt"/>
                <a:cs typeface="+mn-lt"/>
              </a:rPr>
              <a:t>Communities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726BBEF-4CED-35C2-1FF9-66A623E6F202}"/>
              </a:ext>
            </a:extLst>
          </p:cNvPr>
          <p:cNvCxnSpPr>
            <a:cxnSpLocks/>
          </p:cNvCxnSpPr>
          <p:nvPr/>
        </p:nvCxnSpPr>
        <p:spPr>
          <a:xfrm>
            <a:off x="1312255" y="4694089"/>
            <a:ext cx="9321626" cy="0"/>
          </a:xfrm>
          <a:prstGeom prst="straightConnector1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F9BDAF9-E667-C704-88F5-716AE89621BD}"/>
              </a:ext>
            </a:extLst>
          </p:cNvPr>
          <p:cNvSpPr/>
          <p:nvPr/>
        </p:nvSpPr>
        <p:spPr>
          <a:xfrm>
            <a:off x="720300" y="5565093"/>
            <a:ext cx="5140428" cy="780303"/>
          </a:xfrm>
          <a:prstGeom prst="roundRect">
            <a:avLst>
              <a:gd name="adj" fmla="val 18740"/>
            </a:avLst>
          </a:prstGeom>
          <a:solidFill>
            <a:srgbClr val="5B06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0726A9B-3A45-2793-C3FB-50DD2014049D}"/>
              </a:ext>
            </a:extLst>
          </p:cNvPr>
          <p:cNvSpPr/>
          <p:nvPr/>
        </p:nvSpPr>
        <p:spPr>
          <a:xfrm>
            <a:off x="720300" y="2516496"/>
            <a:ext cx="5140428" cy="725215"/>
          </a:xfrm>
          <a:prstGeom prst="roundRect">
            <a:avLst>
              <a:gd name="adj" fmla="val 18740"/>
            </a:avLst>
          </a:prstGeom>
          <a:solidFill>
            <a:srgbClr val="5B06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AB66C-A7C7-2BF9-2124-ABA764FAE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116" y="321062"/>
            <a:ext cx="6383597" cy="725215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chemeClr val="bg1"/>
                </a:solidFill>
                <a:latin typeface="Arial Rounded MT Bold"/>
                <a:ea typeface="+mj-lt"/>
                <a:cs typeface="+mj-lt"/>
              </a:rPr>
              <a:t>What's The Big Issue?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42E0B9-00B0-9A0D-0020-85B07650B4F9}"/>
              </a:ext>
            </a:extLst>
          </p:cNvPr>
          <p:cNvSpPr txBox="1"/>
          <p:nvPr/>
        </p:nvSpPr>
        <p:spPr>
          <a:xfrm>
            <a:off x="6769981" y="3125927"/>
            <a:ext cx="446205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ea typeface="+mn-lt"/>
                <a:cs typeface="+mn-lt"/>
              </a:rPr>
              <a:t>What’s missing?</a:t>
            </a:r>
            <a:br>
              <a:rPr lang="en-US" sz="2000" b="1">
                <a:solidFill>
                  <a:schemeClr val="bg1"/>
                </a:solidFill>
                <a:ea typeface="+mn-lt"/>
                <a:cs typeface="+mn-lt"/>
              </a:rPr>
            </a:br>
            <a:r>
              <a:rPr lang="en-US" sz="2000" b="1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Localized, real-time insight into which communities are</a:t>
            </a:r>
            <a:r>
              <a:rPr lang="en-US" sz="2000" b="1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i="1">
                <a:solidFill>
                  <a:schemeClr val="bg1"/>
                </a:solidFill>
                <a:ea typeface="+mn-lt"/>
                <a:cs typeface="+mn-lt"/>
              </a:rPr>
              <a:t>most vulnerable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fr-FR" sz="2000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r>
              <a:rPr lang="en-US" sz="2000" b="1">
                <a:solidFill>
                  <a:schemeClr val="bg1"/>
                </a:solidFill>
                <a:ea typeface="+mn-lt"/>
                <a:cs typeface="+mn-lt"/>
              </a:rPr>
              <a:t>Our guiding question:</a:t>
            </a:r>
            <a:endParaRPr lang="en-US" sz="2000">
              <a:solidFill>
                <a:schemeClr val="bg1"/>
              </a:solidFill>
            </a:endParaRPr>
          </a:p>
          <a:p>
            <a:r>
              <a:rPr lang="en-US" sz="2000" i="1">
                <a:solidFill>
                  <a:schemeClr val="bg1"/>
                </a:solidFill>
                <a:ea typeface="+mn-lt"/>
                <a:cs typeface="+mn-lt"/>
              </a:rPr>
              <a:t>How can we measure a state’s ability to survive a financial crisis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?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0D7309-9EE9-7553-9654-C0F863333759}"/>
              </a:ext>
            </a:extLst>
          </p:cNvPr>
          <p:cNvSpPr txBox="1"/>
          <p:nvPr/>
        </p:nvSpPr>
        <p:spPr>
          <a:xfrm>
            <a:off x="2335123" y="1657085"/>
            <a:ext cx="752175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Economic shocks do </a:t>
            </a:r>
            <a:r>
              <a:rPr lang="en-US" sz="2200" b="1" u="sng">
                <a:solidFill>
                  <a:schemeClr val="bg1"/>
                </a:solidFill>
                <a:ea typeface="+mn-lt"/>
                <a:cs typeface="+mn-lt"/>
              </a:rPr>
              <a:t>NOT</a:t>
            </a:r>
            <a:r>
              <a:rPr lang="en-US" sz="2200" b="1">
                <a:solidFill>
                  <a:schemeClr val="bg1"/>
                </a:solidFill>
                <a:ea typeface="+mn-lt"/>
                <a:cs typeface="+mn-lt"/>
              </a:rPr>
              <a:t> hit every community the same</a:t>
            </a:r>
            <a:r>
              <a:rPr lang="fr-FR" sz="2200" b="1">
                <a:solidFill>
                  <a:schemeClr val="bg1"/>
                </a:solidFill>
                <a:ea typeface="+mn-lt"/>
                <a:cs typeface="+mn-lt"/>
              </a:rPr>
              <a:t>!</a:t>
            </a:r>
            <a:endParaRPr lang="en-US" sz="22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04B7F4-3644-8E93-AE43-7CCD53589797}"/>
              </a:ext>
            </a:extLst>
          </p:cNvPr>
          <p:cNvSpPr txBox="1"/>
          <p:nvPr/>
        </p:nvSpPr>
        <p:spPr>
          <a:xfrm>
            <a:off x="959960" y="2691703"/>
            <a:ext cx="5371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i="1">
                <a:solidFill>
                  <a:schemeClr val="bg1"/>
                </a:solidFill>
                <a:ea typeface="+mn-lt"/>
                <a:cs typeface="+mn-lt"/>
              </a:rPr>
              <a:t>Natural disasters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destroy infrastructure.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114EDE6-97AC-2DA4-ECBF-1CC144E09D29}"/>
              </a:ext>
            </a:extLst>
          </p:cNvPr>
          <p:cNvSpPr/>
          <p:nvPr/>
        </p:nvSpPr>
        <p:spPr>
          <a:xfrm>
            <a:off x="747778" y="3535996"/>
            <a:ext cx="5140428" cy="780303"/>
          </a:xfrm>
          <a:prstGeom prst="roundRect">
            <a:avLst>
              <a:gd name="adj" fmla="val 18740"/>
            </a:avLst>
          </a:prstGeom>
          <a:solidFill>
            <a:srgbClr val="5B06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E4C9DD-28AE-9AD5-02DF-571C586DFE78}"/>
              </a:ext>
            </a:extLst>
          </p:cNvPr>
          <p:cNvSpPr txBox="1"/>
          <p:nvPr/>
        </p:nvSpPr>
        <p:spPr>
          <a:xfrm>
            <a:off x="871669" y="3602981"/>
            <a:ext cx="48376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Unemployment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spikes leave households without income.</a:t>
            </a:r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AB2628-7249-D071-E2DA-336257D9E5F5}"/>
              </a:ext>
            </a:extLst>
          </p:cNvPr>
          <p:cNvSpPr txBox="1"/>
          <p:nvPr/>
        </p:nvSpPr>
        <p:spPr>
          <a:xfrm>
            <a:off x="1049104" y="5644184"/>
            <a:ext cx="48116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Most response efforts are reactive, based on broad national trends or outdated reports.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C9E3C85-C130-91F9-7F08-68A137C1668E}"/>
              </a:ext>
            </a:extLst>
          </p:cNvPr>
          <p:cNvSpPr/>
          <p:nvPr/>
        </p:nvSpPr>
        <p:spPr>
          <a:xfrm>
            <a:off x="747778" y="4550544"/>
            <a:ext cx="5140428" cy="780303"/>
          </a:xfrm>
          <a:prstGeom prst="roundRect">
            <a:avLst>
              <a:gd name="adj" fmla="val 18740"/>
            </a:avLst>
          </a:prstGeom>
          <a:solidFill>
            <a:srgbClr val="5B06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4BC81-65F2-989B-155B-28A78EE73C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522" y="4741833"/>
            <a:ext cx="4988788" cy="459082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br>
              <a:rPr lang="en-US" sz="2000">
                <a:solidFill>
                  <a:schemeClr val="bg1"/>
                </a:solidFill>
                <a:ea typeface="+mn-lt"/>
                <a:cs typeface="+mn-lt"/>
              </a:rPr>
            </a:br>
            <a:r>
              <a:rPr lang="en-US" sz="2000" i="1">
                <a:solidFill>
                  <a:schemeClr val="bg1"/>
                </a:solidFill>
                <a:ea typeface="+mn-lt"/>
                <a:cs typeface="+mn-lt"/>
              </a:rPr>
              <a:t>Inflation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erodes purchasing power.</a:t>
            </a:r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750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3599BC9-E18A-9470-103A-EF5C078605D8}"/>
              </a:ext>
            </a:extLst>
          </p:cNvPr>
          <p:cNvSpPr/>
          <p:nvPr/>
        </p:nvSpPr>
        <p:spPr>
          <a:xfrm>
            <a:off x="6045207" y="2745914"/>
            <a:ext cx="3486117" cy="705363"/>
          </a:xfrm>
          <a:prstGeom prst="roundRect">
            <a:avLst>
              <a:gd name="adj" fmla="val 18740"/>
            </a:avLst>
          </a:prstGeom>
          <a:solidFill>
            <a:srgbClr val="5B06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D4ED393-1AED-C5A3-9BEF-224DD6D2733B}"/>
              </a:ext>
            </a:extLst>
          </p:cNvPr>
          <p:cNvSpPr/>
          <p:nvPr/>
        </p:nvSpPr>
        <p:spPr>
          <a:xfrm>
            <a:off x="2296820" y="2759334"/>
            <a:ext cx="3486117" cy="705363"/>
          </a:xfrm>
          <a:prstGeom prst="roundRect">
            <a:avLst>
              <a:gd name="adj" fmla="val 22305"/>
            </a:avLst>
          </a:prstGeom>
          <a:solidFill>
            <a:srgbClr val="5B06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3EB699-BD32-693A-0954-23217E5E2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012" y="294238"/>
            <a:ext cx="3053156" cy="82990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  <a:latin typeface="Arial Rounded MT Bold"/>
                <a:ea typeface="+mj-lt"/>
                <a:cs typeface="+mj-lt"/>
              </a:rPr>
              <a:t>Our Remedy</a:t>
            </a:r>
            <a:endParaRPr lang="en-US" sz="3600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93E5706-057E-CEE4-38FC-90C0E33EA20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56790" y="1403585"/>
            <a:ext cx="10252295" cy="655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700">
                <a:solidFill>
                  <a:schemeClr val="bg1"/>
                </a:solidFill>
                <a:ea typeface="+mn-lt"/>
                <a:cs typeface="+mn-lt"/>
              </a:rPr>
              <a:t>An interactive, data-driven web application that calculates how financially resilient each </a:t>
            </a:r>
            <a:r>
              <a:rPr lang="fr-FR" sz="1700">
                <a:solidFill>
                  <a:schemeClr val="bg1"/>
                </a:solidFill>
                <a:ea typeface="+mn-lt"/>
                <a:cs typeface="+mn-lt"/>
              </a:rPr>
              <a:t>North Carolina (NC) County</a:t>
            </a:r>
            <a:r>
              <a:rPr lang="en-US" sz="1700">
                <a:solidFill>
                  <a:schemeClr val="bg1"/>
                </a:solidFill>
                <a:ea typeface="+mn-lt"/>
                <a:cs typeface="+mn-lt"/>
              </a:rPr>
              <a:t> is and lets users define what “resilience” means to them.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D265AE-48D9-0BB2-BE7C-30E756AC1799}"/>
              </a:ext>
            </a:extLst>
          </p:cNvPr>
          <p:cNvSpPr txBox="1"/>
          <p:nvPr/>
        </p:nvSpPr>
        <p:spPr>
          <a:xfrm>
            <a:off x="6162162" y="2745914"/>
            <a:ext cx="32522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A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ccess local data about their community.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738153-C446-07A8-5F3D-191F8BA10E4B}"/>
              </a:ext>
            </a:extLst>
          </p:cNvPr>
          <p:cNvSpPr txBox="1"/>
          <p:nvPr/>
        </p:nvSpPr>
        <p:spPr>
          <a:xfrm>
            <a:off x="2317699" y="2755545"/>
            <a:ext cx="34718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L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earn about how their area may be affected in a crisis.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864920-3BB4-8C41-B3E0-5CCD67E7B74A}"/>
              </a:ext>
            </a:extLst>
          </p:cNvPr>
          <p:cNvSpPr txBox="1"/>
          <p:nvPr/>
        </p:nvSpPr>
        <p:spPr>
          <a:xfrm>
            <a:off x="1174842" y="2258058"/>
            <a:ext cx="3137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Allows for 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citizens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to…</a:t>
            </a:r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5AEA99-6B65-D821-9A0B-CB9D67F10A97}"/>
              </a:ext>
            </a:extLst>
          </p:cNvPr>
          <p:cNvSpPr txBox="1"/>
          <p:nvPr/>
        </p:nvSpPr>
        <p:spPr>
          <a:xfrm>
            <a:off x="1174842" y="3645960"/>
            <a:ext cx="6098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Allows for organizations to…</a:t>
            </a:r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86D873A-9B18-62FA-65D0-A8573B846FD4}"/>
              </a:ext>
            </a:extLst>
          </p:cNvPr>
          <p:cNvSpPr/>
          <p:nvPr/>
        </p:nvSpPr>
        <p:spPr>
          <a:xfrm>
            <a:off x="2296819" y="4027077"/>
            <a:ext cx="3486117" cy="899503"/>
          </a:xfrm>
          <a:prstGeom prst="roundRect">
            <a:avLst>
              <a:gd name="adj" fmla="val 18740"/>
            </a:avLst>
          </a:prstGeom>
          <a:solidFill>
            <a:srgbClr val="9209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FD5D5C91-9F88-951D-6929-E39B35725299}"/>
              </a:ext>
            </a:extLst>
          </p:cNvPr>
          <p:cNvSpPr/>
          <p:nvPr/>
        </p:nvSpPr>
        <p:spPr>
          <a:xfrm>
            <a:off x="6045206" y="4027077"/>
            <a:ext cx="3486117" cy="912965"/>
          </a:xfrm>
          <a:prstGeom prst="roundRect">
            <a:avLst>
              <a:gd name="adj" fmla="val 18740"/>
            </a:avLst>
          </a:prstGeom>
          <a:solidFill>
            <a:srgbClr val="9209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3D461A7-60F5-75A9-8908-B1F7067ED32D}"/>
              </a:ext>
            </a:extLst>
          </p:cNvPr>
          <p:cNvSpPr txBox="1"/>
          <p:nvPr/>
        </p:nvSpPr>
        <p:spPr>
          <a:xfrm>
            <a:off x="969852" y="5337496"/>
            <a:ext cx="10252295" cy="9233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chemeClr val="bg1"/>
                </a:solidFill>
              </a:rPr>
              <a:t>What It Solves:</a:t>
            </a:r>
            <a:endParaRPr lang="en-US" sz="180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This tool empowers organizations to </a:t>
            </a: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identify vulnerable regions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and respond with </a:t>
            </a: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targeted support, education, or resources</a:t>
            </a:r>
            <a:r>
              <a:rPr lang="fr-FR" sz="1800" b="1">
                <a:solidFill>
                  <a:schemeClr val="bg1"/>
                </a:solidFill>
                <a:ea typeface="+mn-lt"/>
                <a:cs typeface="+mn-lt"/>
              </a:rPr>
              <a:t>. 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66E68-8AED-18A5-2854-143270562FBD}"/>
              </a:ext>
            </a:extLst>
          </p:cNvPr>
          <p:cNvSpPr txBox="1"/>
          <p:nvPr/>
        </p:nvSpPr>
        <p:spPr>
          <a:xfrm>
            <a:off x="6360756" y="4078826"/>
            <a:ext cx="343283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Support underserved regions by making their needs visible with evidence</a:t>
            </a:r>
            <a:r>
              <a:rPr lang="en-US" sz="1600">
                <a:ea typeface="+mn-lt"/>
                <a:cs typeface="+mn-lt"/>
              </a:rPr>
              <a:t> </a:t>
            </a:r>
            <a:endParaRPr lang="en-US" sz="160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D6AC8-52AF-F6F0-6075-3737757C88D3}"/>
              </a:ext>
            </a:extLst>
          </p:cNvPr>
          <p:cNvSpPr txBox="1"/>
          <p:nvPr/>
        </p:nvSpPr>
        <p:spPr>
          <a:xfrm>
            <a:off x="2561609" y="4172260"/>
            <a:ext cx="32213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Have a data-driven tool in planning and disaster prep</a:t>
            </a:r>
            <a:endParaRPr lang="fr-FR" sz="180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13828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>
            <a:extLst>
              <a:ext uri="{FF2B5EF4-FFF2-40B4-BE49-F238E27FC236}">
                <a16:creationId xmlns:a16="http://schemas.microsoft.com/office/drawing/2014/main" id="{F1803AC3-594C-ABEF-2B70-6B75F3E69555}"/>
              </a:ext>
            </a:extLst>
          </p:cNvPr>
          <p:cNvSpPr/>
          <p:nvPr/>
        </p:nvSpPr>
        <p:spPr>
          <a:xfrm>
            <a:off x="9228076" y="2070562"/>
            <a:ext cx="2742699" cy="2740566"/>
          </a:xfrm>
          <a:prstGeom prst="ellipse">
            <a:avLst/>
          </a:prstGeom>
          <a:solidFill>
            <a:srgbClr val="6D0000"/>
          </a:solidFill>
          <a:ln>
            <a:solidFill>
              <a:srgbClr val="B41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C52E9E-3221-BA8A-17FB-2727B1FD2C87}"/>
              </a:ext>
            </a:extLst>
          </p:cNvPr>
          <p:cNvSpPr/>
          <p:nvPr/>
        </p:nvSpPr>
        <p:spPr>
          <a:xfrm>
            <a:off x="6255253" y="2058716"/>
            <a:ext cx="2742699" cy="2740566"/>
          </a:xfrm>
          <a:prstGeom prst="ellipse">
            <a:avLst/>
          </a:prstGeom>
          <a:solidFill>
            <a:srgbClr val="6D0000"/>
          </a:solidFill>
          <a:ln>
            <a:solidFill>
              <a:srgbClr val="B41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E30716F-99FA-6F69-39CB-86063438F968}"/>
              </a:ext>
            </a:extLst>
          </p:cNvPr>
          <p:cNvSpPr/>
          <p:nvPr/>
        </p:nvSpPr>
        <p:spPr>
          <a:xfrm>
            <a:off x="3337540" y="2079280"/>
            <a:ext cx="2742699" cy="2740566"/>
          </a:xfrm>
          <a:prstGeom prst="ellipse">
            <a:avLst/>
          </a:prstGeom>
          <a:solidFill>
            <a:srgbClr val="6D0000"/>
          </a:solidFill>
          <a:ln>
            <a:solidFill>
              <a:srgbClr val="B41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4E07B54-0D30-249A-E07B-41E47AF0D379}"/>
              </a:ext>
            </a:extLst>
          </p:cNvPr>
          <p:cNvSpPr/>
          <p:nvPr/>
        </p:nvSpPr>
        <p:spPr>
          <a:xfrm>
            <a:off x="420624" y="2070562"/>
            <a:ext cx="2742699" cy="2740566"/>
          </a:xfrm>
          <a:prstGeom prst="ellipse">
            <a:avLst/>
          </a:prstGeom>
          <a:solidFill>
            <a:srgbClr val="6D0000"/>
          </a:solidFill>
          <a:ln>
            <a:solidFill>
              <a:srgbClr val="B41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AF70-4D5E-C2AB-FDAE-C15927922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092" y="412872"/>
            <a:ext cx="7831223" cy="579081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latin typeface="Arial Rounded MT Bold"/>
                <a:ea typeface="+mj-lt"/>
                <a:cs typeface="+mj-lt"/>
              </a:rPr>
              <a:t>Enhancing User Experience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783018-F204-D828-1778-FD869C04A13C}"/>
              </a:ext>
            </a:extLst>
          </p:cNvPr>
          <p:cNvSpPr/>
          <p:nvPr/>
        </p:nvSpPr>
        <p:spPr>
          <a:xfrm>
            <a:off x="9099368" y="1967276"/>
            <a:ext cx="2742699" cy="2740566"/>
          </a:xfrm>
          <a:prstGeom prst="ellipse">
            <a:avLst/>
          </a:prstGeom>
          <a:solidFill>
            <a:srgbClr val="821000"/>
          </a:solidFill>
          <a:ln>
            <a:solidFill>
              <a:srgbClr val="B41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8F01D1-EE52-8DD1-E464-8275AFD0CDE7}"/>
              </a:ext>
            </a:extLst>
          </p:cNvPr>
          <p:cNvSpPr txBox="1"/>
          <p:nvPr/>
        </p:nvSpPr>
        <p:spPr>
          <a:xfrm>
            <a:off x="9497973" y="2702181"/>
            <a:ext cx="220290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Real-time </a:t>
            </a: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scoring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based on median income, unemployment rate, and cost of living</a:t>
            </a:r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18335DB-E088-F91A-BC0A-65D32281977D}"/>
              </a:ext>
            </a:extLst>
          </p:cNvPr>
          <p:cNvSpPr/>
          <p:nvPr/>
        </p:nvSpPr>
        <p:spPr>
          <a:xfrm>
            <a:off x="6100648" y="1967277"/>
            <a:ext cx="2742699" cy="2740566"/>
          </a:xfrm>
          <a:prstGeom prst="ellipse">
            <a:avLst/>
          </a:prstGeom>
          <a:solidFill>
            <a:srgbClr val="821000"/>
          </a:solidFill>
          <a:ln>
            <a:solidFill>
              <a:srgbClr val="B41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D5FAA84-82ED-D679-438F-749B0E975AC5}"/>
              </a:ext>
            </a:extLst>
          </p:cNvPr>
          <p:cNvSpPr/>
          <p:nvPr/>
        </p:nvSpPr>
        <p:spPr>
          <a:xfrm>
            <a:off x="3193367" y="1967277"/>
            <a:ext cx="2742699" cy="2740566"/>
          </a:xfrm>
          <a:prstGeom prst="ellipse">
            <a:avLst/>
          </a:prstGeom>
          <a:solidFill>
            <a:srgbClr val="821000"/>
          </a:solidFill>
          <a:ln>
            <a:solidFill>
              <a:srgbClr val="B41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4063062-10EB-15F7-3BC3-EC8671182937}"/>
              </a:ext>
            </a:extLst>
          </p:cNvPr>
          <p:cNvSpPr/>
          <p:nvPr/>
        </p:nvSpPr>
        <p:spPr>
          <a:xfrm>
            <a:off x="291794" y="1979122"/>
            <a:ext cx="2742699" cy="2740566"/>
          </a:xfrm>
          <a:prstGeom prst="ellipse">
            <a:avLst/>
          </a:prstGeom>
          <a:solidFill>
            <a:srgbClr val="821000"/>
          </a:solidFill>
          <a:ln>
            <a:solidFill>
              <a:srgbClr val="B41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0F9D64-0FAD-A141-45D4-660F542B0205}"/>
              </a:ext>
            </a:extLst>
          </p:cNvPr>
          <p:cNvSpPr txBox="1"/>
          <p:nvPr/>
        </p:nvSpPr>
        <p:spPr>
          <a:xfrm>
            <a:off x="699535" y="2599089"/>
            <a:ext cx="204479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Adjustable weight sliders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so users can prioritize the metrics they care most about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23BEF7-6F1F-B18D-8894-4594187BB443}"/>
              </a:ext>
            </a:extLst>
          </p:cNvPr>
          <p:cNvSpPr txBox="1"/>
          <p:nvPr/>
        </p:nvSpPr>
        <p:spPr>
          <a:xfrm>
            <a:off x="3584794" y="2616147"/>
            <a:ext cx="230737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County-by-county insights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, visualized with bar charts and an interactive </a:t>
            </a:r>
            <a:r>
              <a:rPr lang="fr-FR" sz="1800">
                <a:solidFill>
                  <a:schemeClr val="bg1"/>
                </a:solidFill>
                <a:ea typeface="+mn-lt"/>
                <a:cs typeface="+mn-lt"/>
              </a:rPr>
              <a:t>NC 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map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E46E43D-B05A-C1BD-3A7A-84A98D69ABB1}"/>
              </a:ext>
            </a:extLst>
          </p:cNvPr>
          <p:cNvSpPr txBox="1"/>
          <p:nvPr/>
        </p:nvSpPr>
        <p:spPr>
          <a:xfrm>
            <a:off x="6631613" y="2413336"/>
            <a:ext cx="2045089" cy="175432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Interactive N.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C</a:t>
            </a: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. choropleth map</a:t>
            </a:r>
            <a:br>
              <a:rPr lang="en-US" sz="1800">
                <a:solidFill>
                  <a:schemeClr val="bg1"/>
                </a:solidFill>
                <a:ea typeface="+mn-lt"/>
                <a:cs typeface="+mn-lt"/>
              </a:rPr>
            </a:b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for explore score distribution visually across the 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county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908868-DFCE-DC98-A57D-C7C8C913E3CA}"/>
              </a:ext>
            </a:extLst>
          </p:cNvPr>
          <p:cNvSpPr txBox="1"/>
          <p:nvPr/>
        </p:nvSpPr>
        <p:spPr>
          <a:xfrm>
            <a:off x="1791973" y="5498279"/>
            <a:ext cx="9298968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r>
              <a:rPr lang="en-US" sz="180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The AI focus is on predictive (forecasting) and prescriptive (optimizer) capabilities.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180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identifying risks before they occur, optimizing distribution of limited resources, and guiding equitable</a:t>
            </a:r>
            <a:r>
              <a:rPr lang="en-US">
                <a:solidFill>
                  <a:schemeClr val="bg1"/>
                </a:solidFill>
                <a:ea typeface="Times New Roman" panose="02020603050405020304" pitchFamily="18" charset="0"/>
              </a:rPr>
              <a:t> decisions</a:t>
            </a:r>
            <a:r>
              <a:rPr lang="en-US" sz="180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, allowing for human-reviewed interventions</a:t>
            </a:r>
            <a:r>
              <a:rPr lang="en-US">
                <a:effectLst/>
              </a:rPr>
              <a:t> </a:t>
            </a:r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61AA3A-B9D7-1CDB-6F40-84C2C29A9B97}"/>
              </a:ext>
            </a:extLst>
          </p:cNvPr>
          <p:cNvSpPr txBox="1"/>
          <p:nvPr/>
        </p:nvSpPr>
        <p:spPr>
          <a:xfrm>
            <a:off x="533099" y="1266215"/>
            <a:ext cx="6098514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800" i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Tailored for </a:t>
            </a:r>
            <a:r>
              <a:rPr lang="en-US" i="1">
                <a:solidFill>
                  <a:schemeClr val="bg1"/>
                </a:solidFill>
                <a:ea typeface="Times New Roman" panose="02020603050405020304" pitchFamily="18" charset="0"/>
              </a:rPr>
              <a:t> </a:t>
            </a:r>
            <a:r>
              <a:rPr lang="en-US" sz="1800" i="1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North Carolina counties</a:t>
            </a:r>
            <a:r>
              <a:rPr lang="en-US" sz="180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*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9135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A2C08CE3-9715-FECC-31AD-1808F08514D7}"/>
              </a:ext>
            </a:extLst>
          </p:cNvPr>
          <p:cNvSpPr/>
          <p:nvPr/>
        </p:nvSpPr>
        <p:spPr>
          <a:xfrm>
            <a:off x="5864193" y="1246333"/>
            <a:ext cx="5680044" cy="646331"/>
          </a:xfrm>
          <a:prstGeom prst="roundRect">
            <a:avLst>
              <a:gd name="adj" fmla="val 50000"/>
            </a:avLst>
          </a:prstGeom>
          <a:solidFill>
            <a:srgbClr val="A60B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22D3B38E-90B3-1348-FD95-A787D4D11B0A}"/>
              </a:ext>
            </a:extLst>
          </p:cNvPr>
          <p:cNvSpPr/>
          <p:nvPr/>
        </p:nvSpPr>
        <p:spPr>
          <a:xfrm>
            <a:off x="4734583" y="2248931"/>
            <a:ext cx="6098514" cy="642211"/>
          </a:xfrm>
          <a:prstGeom prst="roundRect">
            <a:avLst>
              <a:gd name="adj" fmla="val 50000"/>
            </a:avLst>
          </a:prstGeom>
          <a:solidFill>
            <a:srgbClr val="A60B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E9FB5562-FD60-BAF8-ABA1-1C8753DC2832}"/>
              </a:ext>
            </a:extLst>
          </p:cNvPr>
          <p:cNvSpPr/>
          <p:nvPr/>
        </p:nvSpPr>
        <p:spPr>
          <a:xfrm>
            <a:off x="3046743" y="3286068"/>
            <a:ext cx="6098514" cy="642211"/>
          </a:xfrm>
          <a:prstGeom prst="roundRect">
            <a:avLst>
              <a:gd name="adj" fmla="val 50000"/>
            </a:avLst>
          </a:prstGeom>
          <a:solidFill>
            <a:srgbClr val="88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91D90DD-5BFD-FB74-5411-90E7D2AE9466}"/>
              </a:ext>
            </a:extLst>
          </p:cNvPr>
          <p:cNvSpPr/>
          <p:nvPr/>
        </p:nvSpPr>
        <p:spPr>
          <a:xfrm>
            <a:off x="1809307" y="4268546"/>
            <a:ext cx="5905879" cy="646331"/>
          </a:xfrm>
          <a:prstGeom prst="roundRect">
            <a:avLst>
              <a:gd name="adj" fmla="val 50000"/>
            </a:avLst>
          </a:prstGeom>
          <a:solidFill>
            <a:srgbClr val="6D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C9A27E4D-B53A-AD06-E850-3142DE7407BF}"/>
              </a:ext>
            </a:extLst>
          </p:cNvPr>
          <p:cNvSpPr/>
          <p:nvPr/>
        </p:nvSpPr>
        <p:spPr>
          <a:xfrm>
            <a:off x="512023" y="5283265"/>
            <a:ext cx="6098514" cy="643820"/>
          </a:xfrm>
          <a:prstGeom prst="roundRect">
            <a:avLst>
              <a:gd name="adj" fmla="val 50000"/>
            </a:avLst>
          </a:prstGeom>
          <a:solidFill>
            <a:srgbClr val="4303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913852-F9F3-46C5-721D-8CFF0FD9A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23" y="233051"/>
            <a:ext cx="8944571" cy="741709"/>
          </a:xfrm>
        </p:spPr>
        <p:txBody>
          <a:bodyPr>
            <a:normAutofit/>
          </a:bodyPr>
          <a:lstStyle/>
          <a:p>
            <a:r>
              <a:rPr lang="en-US" sz="3900">
                <a:solidFill>
                  <a:schemeClr val="bg1"/>
                </a:solidFill>
                <a:latin typeface="Arial Rounded MT Bold"/>
                <a:ea typeface="+mj-lt"/>
                <a:cs typeface="+mj-lt"/>
              </a:rPr>
              <a:t>Resiliency</a:t>
            </a:r>
            <a:endParaRPr lang="en-US" sz="3900">
              <a:solidFill>
                <a:schemeClr val="bg1"/>
              </a:solidFill>
              <a:latin typeface="Arial Rounded MT Bold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E09AEDC-853D-B860-870B-2EEAC13ECAA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787363" y="1225922"/>
            <a:ext cx="4378106" cy="2858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>
                <a:solidFill>
                  <a:schemeClr val="bg1"/>
                </a:solidFill>
              </a:rPr>
              <a:t>I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ncome contributes positively to the score</a:t>
            </a:r>
            <a:br>
              <a:rPr lang="en-US" sz="1800">
                <a:solidFill>
                  <a:schemeClr val="bg1"/>
                </a:solidFill>
                <a:ea typeface="+mn-lt"/>
                <a:cs typeface="+mn-lt"/>
              </a:rPr>
            </a:b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↳ higher income → more resilient</a:t>
            </a:r>
            <a:endParaRPr lang="en-US" sz="1800">
              <a:solidFill>
                <a:schemeClr val="bg1"/>
              </a:solidFill>
            </a:endParaRPr>
          </a:p>
          <a:p>
            <a:endParaRPr lang="en-US" sz="1800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 sz="1800">
              <a:solidFill>
                <a:schemeClr val="bg1"/>
              </a:solidFill>
            </a:endParaRPr>
          </a:p>
          <a:p>
            <a:endParaRPr lang="en-US" sz="1800">
              <a:solidFill>
                <a:schemeClr val="bg1"/>
              </a:solidFill>
            </a:endParaRPr>
          </a:p>
          <a:p>
            <a:endParaRPr lang="en-US" sz="23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7ABEE3-B174-1A65-103D-586D345A2CAE}"/>
              </a:ext>
            </a:extLst>
          </p:cNvPr>
          <p:cNvSpPr txBox="1"/>
          <p:nvPr/>
        </p:nvSpPr>
        <p:spPr>
          <a:xfrm>
            <a:off x="608720" y="861781"/>
            <a:ext cx="6098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i="1">
                <a:solidFill>
                  <a:schemeClr val="bg1"/>
                </a:solidFill>
                <a:ea typeface="+mj-lt"/>
                <a:cs typeface="+mj-lt"/>
              </a:rPr>
              <a:t>How </a:t>
            </a:r>
            <a:r>
              <a:rPr lang="en-US" sz="1800" i="1">
                <a:solidFill>
                  <a:schemeClr val="bg1"/>
                </a:solidFill>
                <a:ea typeface="+mj-lt"/>
                <a:cs typeface="+mj-lt"/>
              </a:rPr>
              <a:t>is </a:t>
            </a:r>
            <a:r>
              <a:rPr lang="fr-FR" sz="1800" i="1">
                <a:solidFill>
                  <a:schemeClr val="bg1"/>
                </a:solidFill>
                <a:ea typeface="+mj-lt"/>
                <a:cs typeface="+mj-lt"/>
              </a:rPr>
              <a:t>it</a:t>
            </a:r>
            <a:r>
              <a:rPr lang="en-US" sz="1800" i="1">
                <a:solidFill>
                  <a:schemeClr val="bg1"/>
                </a:solidFill>
                <a:ea typeface="+mj-lt"/>
                <a:cs typeface="+mj-lt"/>
              </a:rPr>
              <a:t> Calculate</a:t>
            </a:r>
            <a:r>
              <a:rPr lang="fr-FR" sz="1800" i="1">
                <a:solidFill>
                  <a:schemeClr val="bg1"/>
                </a:solidFill>
                <a:ea typeface="+mj-lt"/>
                <a:cs typeface="+mj-lt"/>
              </a:rPr>
              <a:t>d</a:t>
            </a:r>
            <a:r>
              <a:rPr lang="en-US" sz="1800" i="1">
                <a:solidFill>
                  <a:schemeClr val="bg1"/>
                </a:solidFill>
                <a:ea typeface="+mj-lt"/>
                <a:cs typeface="+mj-lt"/>
              </a:rPr>
              <a:t>?</a:t>
            </a:r>
            <a:endParaRPr lang="en-US" i="1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C56FCA-29F3-2ABE-0AFE-2741494E9811}"/>
              </a:ext>
            </a:extLst>
          </p:cNvPr>
          <p:cNvSpPr txBox="1"/>
          <p:nvPr/>
        </p:nvSpPr>
        <p:spPr>
          <a:xfrm>
            <a:off x="5456825" y="2228754"/>
            <a:ext cx="6370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Unemployment and cost of living reduce resilience</a:t>
            </a:r>
            <a:br>
              <a:rPr lang="en-US" sz="1800">
                <a:solidFill>
                  <a:schemeClr val="bg1"/>
                </a:solidFill>
                <a:ea typeface="+mn-lt"/>
                <a:cs typeface="+mn-lt"/>
              </a:rPr>
            </a:b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↳ we invert them: 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(1 - normalized value)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651445-666F-F75F-91CB-96A41383A20B}"/>
              </a:ext>
            </a:extLst>
          </p:cNvPr>
          <p:cNvSpPr txBox="1"/>
          <p:nvPr/>
        </p:nvSpPr>
        <p:spPr>
          <a:xfrm>
            <a:off x="4637637" y="3429000"/>
            <a:ext cx="41391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All factors are normalized on a 0–1 scale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E1C6DD-3D30-DDEB-5730-5E8AD7437223}"/>
              </a:ext>
            </a:extLst>
          </p:cNvPr>
          <p:cNvSpPr txBox="1"/>
          <p:nvPr/>
        </p:nvSpPr>
        <p:spPr>
          <a:xfrm>
            <a:off x="2814936" y="4239496"/>
            <a:ext cx="6098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Weights are adjustable by the user</a:t>
            </a:r>
            <a:br>
              <a:rPr lang="en-US" sz="1800">
                <a:solidFill>
                  <a:schemeClr val="bg1"/>
                </a:solidFill>
                <a:ea typeface="+mn-lt"/>
                <a:cs typeface="+mn-lt"/>
              </a:rPr>
            </a:b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↳ makes the tool flexible for different priorities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377981-BC1F-F060-5A2F-A2865197C18E}"/>
              </a:ext>
            </a:extLst>
          </p:cNvPr>
          <p:cNvSpPr txBox="1"/>
          <p:nvPr/>
        </p:nvSpPr>
        <p:spPr>
          <a:xfrm>
            <a:off x="1560088" y="5280753"/>
            <a:ext cx="61550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The score instantly updates the entire dashboard:</a:t>
            </a:r>
            <a:br>
              <a:rPr lang="en-US" sz="1800">
                <a:solidFill>
                  <a:schemeClr val="bg1"/>
                </a:solidFill>
                <a:ea typeface="+mn-lt"/>
                <a:cs typeface="+mn-lt"/>
              </a:rPr>
            </a:b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↳ bar chart, map, rankings, commentary</a:t>
            </a:r>
            <a:endParaRPr lang="en-US" sz="1800">
              <a:solidFill>
                <a:schemeClr val="bg1"/>
              </a:solidFill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478D771-986B-06B4-4FAB-1DE21BA78D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1" t="43487" r="11659" b="5962"/>
          <a:stretch>
            <a:fillRect/>
          </a:stretch>
        </p:blipFill>
        <p:spPr>
          <a:xfrm>
            <a:off x="641287" y="5283265"/>
            <a:ext cx="578901" cy="613067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11F6789-A577-442D-6C84-40DD021530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47" b="59535"/>
          <a:stretch>
            <a:fillRect/>
          </a:stretch>
        </p:blipFill>
        <p:spPr>
          <a:xfrm>
            <a:off x="3037875" y="3196474"/>
            <a:ext cx="1280095" cy="694511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56A4D93-F126-66EB-BF86-513D46D199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5" t="43104" r="38631"/>
          <a:stretch>
            <a:fillRect/>
          </a:stretch>
        </p:blipFill>
        <p:spPr>
          <a:xfrm>
            <a:off x="6098061" y="1241318"/>
            <a:ext cx="585845" cy="5766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8175EF-6530-98E9-662E-854CE63909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6" t="6841" r="60909" b="59831"/>
          <a:stretch>
            <a:fillRect/>
          </a:stretch>
        </p:blipFill>
        <p:spPr>
          <a:xfrm>
            <a:off x="1959870" y="4231373"/>
            <a:ext cx="704504" cy="5776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FAE979-4209-007F-CCC7-7FF6BEE4F3D5}"/>
              </a:ext>
            </a:extLst>
          </p:cNvPr>
          <p:cNvSpPr txBox="1"/>
          <p:nvPr/>
        </p:nvSpPr>
        <p:spPr>
          <a:xfrm>
            <a:off x="4421977" y="2115039"/>
            <a:ext cx="11402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5400"/>
              <a:t>💲</a:t>
            </a:r>
          </a:p>
        </p:txBody>
      </p:sp>
    </p:spTree>
    <p:extLst>
      <p:ext uri="{BB962C8B-B14F-4D97-AF65-F5344CB8AC3E}">
        <p14:creationId xmlns:p14="http://schemas.microsoft.com/office/powerpoint/2010/main" val="4150298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9D3097F-09AF-3FD5-5B11-46E9E072CF24}"/>
              </a:ext>
            </a:extLst>
          </p:cNvPr>
          <p:cNvSpPr/>
          <p:nvPr/>
        </p:nvSpPr>
        <p:spPr>
          <a:xfrm>
            <a:off x="8076908" y="5212152"/>
            <a:ext cx="3324533" cy="1200329"/>
          </a:xfrm>
          <a:prstGeom prst="roundRect">
            <a:avLst/>
          </a:prstGeom>
          <a:solidFill>
            <a:srgbClr val="6D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2FA1B73-C874-F0F8-3945-015E120FBE3E}"/>
              </a:ext>
            </a:extLst>
          </p:cNvPr>
          <p:cNvSpPr/>
          <p:nvPr/>
        </p:nvSpPr>
        <p:spPr>
          <a:xfrm>
            <a:off x="4255587" y="5212153"/>
            <a:ext cx="3437828" cy="1200328"/>
          </a:xfrm>
          <a:prstGeom prst="roundRect">
            <a:avLst/>
          </a:prstGeom>
          <a:solidFill>
            <a:srgbClr val="6D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74A318B-CD16-249C-A8C2-9FB2AE13D5C3}"/>
              </a:ext>
            </a:extLst>
          </p:cNvPr>
          <p:cNvSpPr/>
          <p:nvPr/>
        </p:nvSpPr>
        <p:spPr>
          <a:xfrm>
            <a:off x="468718" y="5194960"/>
            <a:ext cx="3437828" cy="1200329"/>
          </a:xfrm>
          <a:prstGeom prst="roundRect">
            <a:avLst/>
          </a:prstGeom>
          <a:solidFill>
            <a:srgbClr val="6D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585183-D759-2508-F5D7-96320C54C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52161" y="906512"/>
            <a:ext cx="3384425" cy="604417"/>
          </a:xfrm>
        </p:spPr>
        <p:txBody>
          <a:bodyPr>
            <a:normAutofit/>
          </a:bodyPr>
          <a:lstStyle/>
          <a:p>
            <a:r>
              <a:rPr lang="en-US" sz="2000" i="1">
                <a:solidFill>
                  <a:schemeClr val="bg1"/>
                </a:solidFill>
                <a:ea typeface="+mj-lt"/>
                <a:cs typeface="+mj-lt"/>
              </a:rPr>
              <a:t>How </a:t>
            </a:r>
            <a:r>
              <a:rPr lang="fr-FR" sz="2000" i="1" err="1">
                <a:solidFill>
                  <a:schemeClr val="bg1"/>
                </a:solidFill>
                <a:ea typeface="+mj-lt"/>
                <a:cs typeface="+mj-lt"/>
              </a:rPr>
              <a:t>was</a:t>
            </a:r>
            <a:r>
              <a:rPr lang="fr-FR" sz="2000" i="1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sz="2000" i="1">
                <a:solidFill>
                  <a:schemeClr val="bg1"/>
                </a:solidFill>
                <a:ea typeface="+mj-lt"/>
                <a:cs typeface="+mj-lt"/>
              </a:rPr>
              <a:t>it </a:t>
            </a:r>
            <a:r>
              <a:rPr lang="fr-FR" sz="2000" i="1">
                <a:solidFill>
                  <a:schemeClr val="bg1"/>
                </a:solidFill>
                <a:ea typeface="+mj-lt"/>
                <a:cs typeface="+mj-lt"/>
              </a:rPr>
              <a:t>b</a:t>
            </a:r>
            <a:r>
              <a:rPr lang="en-US" sz="2000" i="1">
                <a:solidFill>
                  <a:schemeClr val="bg1"/>
                </a:solidFill>
                <a:ea typeface="+mj-lt"/>
                <a:cs typeface="+mj-lt"/>
              </a:rPr>
              <a:t>ui</a:t>
            </a:r>
            <a:r>
              <a:rPr lang="fr-FR" sz="2000" i="1" err="1">
                <a:solidFill>
                  <a:schemeClr val="bg1"/>
                </a:solidFill>
                <a:ea typeface="+mj-lt"/>
                <a:cs typeface="+mj-lt"/>
              </a:rPr>
              <a:t>lt</a:t>
            </a:r>
            <a:r>
              <a:rPr lang="en-US" sz="2000" i="1">
                <a:solidFill>
                  <a:schemeClr val="bg1"/>
                </a:solidFill>
                <a:ea typeface="+mj-lt"/>
                <a:cs typeface="+mj-lt"/>
              </a:rPr>
              <a:t>?</a:t>
            </a:r>
            <a:endParaRPr lang="en-US" sz="2000" i="1">
              <a:solidFill>
                <a:schemeClr val="bg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A2F32A0-BA47-FD8F-0983-E553C7778A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3020011"/>
              </p:ext>
            </p:extLst>
          </p:nvPr>
        </p:nvGraphicFramePr>
        <p:xfrm>
          <a:off x="713044" y="1208720"/>
          <a:ext cx="6384415" cy="3352663"/>
        </p:xfrm>
        <a:graphic>
          <a:graphicData uri="http://schemas.openxmlformats.org/drawingml/2006/table">
            <a:tbl>
              <a:tblPr bandRow="1">
                <a:tableStyleId>{91EBBBCC-DAD2-459C-BE2E-F6DE35CF9A28}</a:tableStyleId>
              </a:tblPr>
              <a:tblGrid>
                <a:gridCol w="1731875">
                  <a:extLst>
                    <a:ext uri="{9D8B030D-6E8A-4147-A177-3AD203B41FA5}">
                      <a16:colId xmlns:a16="http://schemas.microsoft.com/office/drawing/2014/main" val="2133590612"/>
                    </a:ext>
                  </a:extLst>
                </a:gridCol>
                <a:gridCol w="4652540">
                  <a:extLst>
                    <a:ext uri="{9D8B030D-6E8A-4147-A177-3AD203B41FA5}">
                      <a16:colId xmlns:a16="http://schemas.microsoft.com/office/drawing/2014/main" val="2101065835"/>
                    </a:ext>
                  </a:extLst>
                </a:gridCol>
              </a:tblGrid>
              <a:tr h="381868">
                <a:tc>
                  <a:txBody>
                    <a:bodyPr/>
                    <a:lstStyle/>
                    <a:p>
                      <a:pPr algn="ctr"/>
                      <a:r>
                        <a:rPr lang="en-US" sz="1500" b="1" cap="none" spc="0"/>
                        <a:t>Layer</a:t>
                      </a:r>
                      <a:endParaRPr lang="en-US" sz="1500" b="1" cap="none" spc="0">
                        <a:solidFill>
                          <a:schemeClr val="bg1"/>
                        </a:solidFill>
                      </a:endParaRPr>
                    </a:p>
                  </a:txBody>
                  <a:tcPr marL="0" marR="111875" marT="55938" marB="5593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cap="none" spc="0"/>
                        <a:t>Tools Used</a:t>
                      </a:r>
                      <a:endParaRPr lang="en-US" sz="1500" b="1" cap="none" spc="0">
                        <a:solidFill>
                          <a:schemeClr val="bg1"/>
                        </a:solidFill>
                      </a:endParaRPr>
                    </a:p>
                  </a:txBody>
                  <a:tcPr marL="0" marR="111875" marT="55938" marB="55938" anchor="ctr"/>
                </a:tc>
                <a:extLst>
                  <a:ext uri="{0D108BD9-81ED-4DB2-BD59-A6C34878D82A}">
                    <a16:rowId xmlns:a16="http://schemas.microsoft.com/office/drawing/2014/main" val="2110160357"/>
                  </a:ext>
                </a:extLst>
              </a:tr>
              <a:tr h="491177">
                <a:tc>
                  <a:txBody>
                    <a:bodyPr/>
                    <a:lstStyle/>
                    <a:p>
                      <a:pPr algn="ctr"/>
                      <a:r>
                        <a:rPr lang="en-US" sz="1500" cap="none" spc="0"/>
                        <a:t>Frontend UI</a:t>
                      </a:r>
                      <a:endParaRPr lang="en-US" sz="1500" cap="none" spc="0">
                        <a:solidFill>
                          <a:schemeClr val="bg1"/>
                        </a:solidFill>
                      </a:endParaRPr>
                    </a:p>
                  </a:txBody>
                  <a:tcPr marL="55938" marR="111875" marT="55938" marB="55938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500" b="1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HTML/CSS/JavaScript Framework: Spring Boot 3.x</a:t>
                      </a:r>
                      <a:endParaRPr lang="en-US" sz="1500" b="1"/>
                    </a:p>
                  </a:txBody>
                  <a:tcPr marL="55938" marR="111875" marT="55938" marB="55938" anchor="ctr"/>
                </a:tc>
                <a:extLst>
                  <a:ext uri="{0D108BD9-81ED-4DB2-BD59-A6C34878D82A}">
                    <a16:rowId xmlns:a16="http://schemas.microsoft.com/office/drawing/2014/main" val="3970170056"/>
                  </a:ext>
                </a:extLst>
              </a:tr>
              <a:tr h="35270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Backend</a:t>
                      </a:r>
                      <a:endParaRPr lang="en-US"/>
                    </a:p>
                  </a:txBody>
                  <a:tcPr marL="0" marR="111875" marT="55938" marB="5593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500" cap="none" spc="0"/>
                        <a:t> </a:t>
                      </a:r>
                      <a:r>
                        <a:rPr lang="en-US" sz="1500" b="1" cap="none" spc="0"/>
                        <a:t>T</a:t>
                      </a:r>
                      <a:r>
                        <a:rPr lang="en-US" sz="1800" b="1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ool stack Language:</a:t>
                      </a:r>
                      <a:r>
                        <a:rPr lang="en-US" sz="1800" b="0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 Java 17+</a:t>
                      </a:r>
                    </a:p>
                  </a:txBody>
                  <a:tcPr marL="0" marR="111875" marT="55938" marB="55938" anchor="ctr"/>
                </a:tc>
                <a:extLst>
                  <a:ext uri="{0D108BD9-81ED-4DB2-BD59-A6C34878D82A}">
                    <a16:rowId xmlns:a16="http://schemas.microsoft.com/office/drawing/2014/main" val="2196346595"/>
                  </a:ext>
                </a:extLst>
              </a:tr>
              <a:tr h="49117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(REST + static site)</a:t>
                      </a:r>
                      <a:endParaRPr lang="en-US" b="0"/>
                    </a:p>
                  </a:txBody>
                  <a:tcPr marL="55938" marR="111875" marT="55938" marB="55938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1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Build</a:t>
                      </a:r>
                      <a:r>
                        <a:rPr lang="en-US" sz="1800" b="0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: Maven HTTP client: RestTemplate</a:t>
                      </a:r>
                      <a:endParaRPr lang="en-US" err="1"/>
                    </a:p>
                  </a:txBody>
                  <a:tcPr marL="55938" marR="111875" marT="55938" marB="55938" anchor="ctr"/>
                </a:tc>
                <a:extLst>
                  <a:ext uri="{0D108BD9-81ED-4DB2-BD59-A6C34878D82A}">
                    <a16:rowId xmlns:a16="http://schemas.microsoft.com/office/drawing/2014/main" val="707281894"/>
                  </a:ext>
                </a:extLst>
              </a:tr>
              <a:tr h="49117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Charts</a:t>
                      </a:r>
                      <a:endParaRPr lang="en-US"/>
                    </a:p>
                  </a:txBody>
                  <a:tcPr marL="0" marR="111875" marT="55938" marB="55938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1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 Plotly.js </a:t>
                      </a:r>
                      <a:endParaRPr lang="en-US" b="1"/>
                    </a:p>
                    <a:p>
                      <a:pPr lvl="0" algn="l">
                        <a:buNone/>
                      </a:pPr>
                      <a:r>
                        <a:rPr lang="en-US" sz="1800" b="1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 AI (optional): </a:t>
                      </a:r>
                      <a:r>
                        <a:rPr lang="en-US" sz="1800" b="0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AWS Bedrock Runtime</a:t>
                      </a:r>
                      <a:endParaRPr lang="en-US"/>
                    </a:p>
                  </a:txBody>
                  <a:tcPr marL="0" marR="111875" marT="55938" marB="55938" anchor="ctr"/>
                </a:tc>
                <a:extLst>
                  <a:ext uri="{0D108BD9-81ED-4DB2-BD59-A6C34878D82A}">
                    <a16:rowId xmlns:a16="http://schemas.microsoft.com/office/drawing/2014/main" val="873412782"/>
                  </a:ext>
                </a:extLst>
              </a:tr>
              <a:tr h="35270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500" cap="none" spc="0"/>
                        <a:t>Titan/Claude</a:t>
                      </a:r>
                      <a:endParaRPr lang="en-US"/>
                    </a:p>
                  </a:txBody>
                  <a:tcPr marL="55938" marR="111875" marT="55938" marB="55938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1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AWS SDK OS/Dev:</a:t>
                      </a:r>
                      <a:r>
                        <a:rPr lang="en-US" sz="1800" b="0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 Windows, VS Code</a:t>
                      </a:r>
                      <a:endParaRPr lang="en-US"/>
                    </a:p>
                  </a:txBody>
                  <a:tcPr marL="55938" marR="111875" marT="55938" marB="55938" anchor="ctr"/>
                </a:tc>
                <a:extLst>
                  <a:ext uri="{0D108BD9-81ED-4DB2-BD59-A6C34878D82A}">
                    <a16:rowId xmlns:a16="http://schemas.microsoft.com/office/drawing/2014/main" val="1944190138"/>
                  </a:ext>
                </a:extLst>
              </a:tr>
              <a:tr h="35270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500" cap="none" spc="0"/>
                        <a:t>Storing</a:t>
                      </a:r>
                      <a:endParaRPr lang="en-US"/>
                    </a:p>
                  </a:txBody>
                  <a:tcPr marL="55937" marR="111874" marT="55937" marB="55937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1" i="0" u="none" strike="noStrike" cap="none" spc="0" noProof="0">
                          <a:solidFill>
                            <a:srgbClr val="000000"/>
                          </a:solidFill>
                          <a:latin typeface="Aptos"/>
                        </a:rPr>
                        <a:t>Git + GitHub</a:t>
                      </a:r>
                    </a:p>
                  </a:txBody>
                  <a:tcPr marL="55937" marR="111874" marT="55937" marB="55937" anchor="ctr"/>
                </a:tc>
                <a:extLst>
                  <a:ext uri="{0D108BD9-81ED-4DB2-BD59-A6C34878D82A}">
                    <a16:rowId xmlns:a16="http://schemas.microsoft.com/office/drawing/2014/main" val="337944968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2C503A9-5FCC-BA1A-798F-0032896F6F6B}"/>
              </a:ext>
            </a:extLst>
          </p:cNvPr>
          <p:cNvSpPr txBox="1"/>
          <p:nvPr/>
        </p:nvSpPr>
        <p:spPr>
          <a:xfrm>
            <a:off x="8511264" y="188683"/>
            <a:ext cx="36807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>
                <a:solidFill>
                  <a:schemeClr val="bg1"/>
                </a:solidFill>
                <a:latin typeface="Arial Rounded MT Bold" panose="020F0704030504030204" pitchFamily="34" charset="77"/>
              </a:rPr>
              <a:t>Operation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0567A8-2E69-532D-4A57-0DA1635631EB}"/>
              </a:ext>
            </a:extLst>
          </p:cNvPr>
          <p:cNvSpPr txBox="1"/>
          <p:nvPr/>
        </p:nvSpPr>
        <p:spPr>
          <a:xfrm>
            <a:off x="650847" y="5214531"/>
            <a:ext cx="3073570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Using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free, open-source tools that made development and deployment fast, flexible, and scalable.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DB90E8-74F2-6D08-28FB-823FE73BC7A4}"/>
              </a:ext>
            </a:extLst>
          </p:cNvPr>
          <p:cNvSpPr txBox="1"/>
          <p:nvPr/>
        </p:nvSpPr>
        <p:spPr>
          <a:xfrm>
            <a:off x="4563999" y="5212152"/>
            <a:ext cx="3163868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Every component in our tech stack serves a purpose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. 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From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data processing to instant cloud deployment.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65529B-8100-0B20-548B-B2D1FD5DE191}"/>
              </a:ext>
            </a:extLst>
          </p:cNvPr>
          <p:cNvSpPr txBox="1"/>
          <p:nvPr/>
        </p:nvSpPr>
        <p:spPr>
          <a:xfrm>
            <a:off x="8097505" y="5211711"/>
            <a:ext cx="3421882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indent="0">
              <a:buNone/>
            </a:pP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Streamlit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Cloud detected GitHub changes and automatically redeploys the updated app +</a:t>
            </a:r>
            <a:r>
              <a:rPr lang="fr-FR">
                <a:solidFill>
                  <a:schemeClr val="bg1"/>
                </a:solidFill>
                <a:ea typeface="+mn-lt"/>
                <a:cs typeface="+mn-lt"/>
              </a:rPr>
              <a:t> a new </a:t>
            </a:r>
            <a:r>
              <a:rPr lang="fr-FR" err="1">
                <a:solidFill>
                  <a:schemeClr val="bg1"/>
                </a:solidFill>
                <a:ea typeface="+mn-lt"/>
                <a:cs typeface="+mn-lt"/>
              </a:rPr>
              <a:t>predictive</a:t>
            </a:r>
            <a:r>
              <a:rPr lang="fr-FR">
                <a:solidFill>
                  <a:schemeClr val="bg1"/>
                </a:solidFill>
                <a:ea typeface="+mn-lt"/>
                <a:cs typeface="+mn-lt"/>
              </a:rPr>
              <a:t> model.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FCE564-03C1-F140-228D-EC4E15D6D3B6}"/>
              </a:ext>
            </a:extLst>
          </p:cNvPr>
          <p:cNvSpPr txBox="1"/>
          <p:nvPr/>
        </p:nvSpPr>
        <p:spPr>
          <a:xfrm>
            <a:off x="4285055" y="2518372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4E36ADC-955F-4515-C4D8-61AF68707960}"/>
              </a:ext>
            </a:extLst>
          </p:cNvPr>
          <p:cNvSpPr/>
          <p:nvPr/>
        </p:nvSpPr>
        <p:spPr>
          <a:xfrm>
            <a:off x="7282131" y="1947820"/>
            <a:ext cx="4182249" cy="21716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screenshot of a map&#10;&#10;AI-generated content may be incorrect.">
            <a:extLst>
              <a:ext uri="{FF2B5EF4-FFF2-40B4-BE49-F238E27FC236}">
                <a16:creationId xmlns:a16="http://schemas.microsoft.com/office/drawing/2014/main" id="{9B39C4FA-5FE4-D137-B8CA-C410CA461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3463" y="1510929"/>
            <a:ext cx="3710969" cy="316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11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C134E-E9A9-B8DE-18F7-44489ED2D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704" y="123003"/>
            <a:ext cx="10515600" cy="1325563"/>
          </a:xfrm>
        </p:spPr>
        <p:txBody>
          <a:bodyPr/>
          <a:lstStyle/>
          <a:p>
            <a:r>
              <a:rPr lang="en-US" sz="3200">
                <a:solidFill>
                  <a:schemeClr val="bg1"/>
                </a:solidFill>
                <a:latin typeface="Arial Rounded MT Bold"/>
                <a:ea typeface="+mj-lt"/>
                <a:cs typeface="+mj-lt"/>
              </a:rPr>
              <a:t>Building Resilience, Expanding Reach </a:t>
            </a:r>
            <a:r>
              <a:rPr lang="en-US">
                <a:solidFill>
                  <a:schemeClr val="bg1"/>
                </a:solidFill>
                <a:ea typeface="+mj-lt"/>
                <a:cs typeface="+mj-lt"/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BEF1A-09A7-51A0-7599-2FA908F33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166" y="2504586"/>
            <a:ext cx="4385706" cy="29408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b="1">
                <a:solidFill>
                  <a:schemeClr val="bg1"/>
                </a:solidFill>
                <a:ea typeface="+mn-lt"/>
                <a:cs typeface="+mn-lt"/>
              </a:rPr>
              <a:t>Dynamic weights = Inclusive lens</a:t>
            </a:r>
            <a:br>
              <a:rPr lang="en-US" sz="1600">
                <a:ea typeface="+mn-lt"/>
                <a:cs typeface="+mn-lt"/>
              </a:rPr>
            </a:b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 Users define what resilience means to them. The model adapts instantly.</a:t>
            </a:r>
            <a:endParaRPr lang="en-US" sz="1600">
              <a:solidFill>
                <a:schemeClr val="bg1"/>
              </a:solidFill>
            </a:endParaRPr>
          </a:p>
          <a:p>
            <a:r>
              <a:rPr lang="en-US" sz="1600" b="1">
                <a:solidFill>
                  <a:schemeClr val="bg1"/>
                </a:solidFill>
                <a:ea typeface="+mn-lt"/>
                <a:cs typeface="+mn-lt"/>
              </a:rPr>
              <a:t>No-code interface = Accessible insights</a:t>
            </a:r>
            <a:br>
              <a:rPr lang="en-US" sz="1600" b="1">
                <a:ea typeface="+mn-lt"/>
                <a:cs typeface="+mn-lt"/>
              </a:rPr>
            </a:b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 Built with </a:t>
            </a:r>
            <a:r>
              <a:rPr lang="en-US" sz="1600" err="1">
                <a:solidFill>
                  <a:schemeClr val="bg1"/>
                </a:solidFill>
                <a:ea typeface="+mn-lt"/>
                <a:cs typeface="+mn-lt"/>
              </a:rPr>
              <a:t>Streamlit</a:t>
            </a: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, our dashboard doesn’t require any technical skill. </a:t>
            </a:r>
            <a:endParaRPr lang="en-US" sz="1600">
              <a:solidFill>
                <a:schemeClr val="bg1"/>
              </a:solidFill>
            </a:endParaRPr>
          </a:p>
          <a:p>
            <a:r>
              <a:rPr lang="en-US" sz="1600" b="1">
                <a:solidFill>
                  <a:schemeClr val="bg1"/>
                </a:solidFill>
                <a:ea typeface="+mn-lt"/>
                <a:cs typeface="+mn-lt"/>
              </a:rPr>
              <a:t>Open-source &amp; downloadable</a:t>
            </a:r>
            <a:br>
              <a:rPr lang="en-US" sz="1600">
                <a:ea typeface="+mn-lt"/>
                <a:cs typeface="+mn-lt"/>
              </a:rPr>
            </a:b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 Our code and data are open and exportable. The CSV download feature lets users take their insights with them and apply them in real-world tools.</a:t>
            </a:r>
            <a:endParaRPr lang="en-US" sz="2000">
              <a:solidFill>
                <a:schemeClr val="bg1"/>
              </a:solidFill>
            </a:endParaRPr>
          </a:p>
          <a:p>
            <a:endParaRPr lang="en-US" sz="16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D05A408-4FD9-AEA0-E73C-936C2CF845B2}"/>
              </a:ext>
            </a:extLst>
          </p:cNvPr>
          <p:cNvSpPr/>
          <p:nvPr/>
        </p:nvSpPr>
        <p:spPr>
          <a:xfrm>
            <a:off x="5936385" y="2573896"/>
            <a:ext cx="1631133" cy="1580836"/>
          </a:xfrm>
          <a:prstGeom prst="ellipse">
            <a:avLst/>
          </a:prstGeom>
          <a:solidFill>
            <a:srgbClr val="6D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ea typeface="+mn-lt"/>
                <a:cs typeface="+mn-lt"/>
              </a:rPr>
              <a:t>To other states or zip code level</a:t>
            </a:r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358A28D-1AF7-43C7-4763-D22A710024EB}"/>
              </a:ext>
            </a:extLst>
          </p:cNvPr>
          <p:cNvSpPr/>
          <p:nvPr/>
        </p:nvSpPr>
        <p:spPr>
          <a:xfrm>
            <a:off x="7011406" y="4396113"/>
            <a:ext cx="1736758" cy="1595214"/>
          </a:xfrm>
          <a:prstGeom prst="ellipse">
            <a:avLst/>
          </a:prstGeom>
          <a:solidFill>
            <a:srgbClr val="6D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ea typeface="+mn-lt"/>
                <a:cs typeface="+mn-lt"/>
              </a:rPr>
              <a:t>Add insurance coverage gaps</a:t>
            </a:r>
            <a:endParaRPr lang="en-US" sz="18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81619EA-F13A-A7F6-4D88-EEE2E2777217}"/>
              </a:ext>
            </a:extLst>
          </p:cNvPr>
          <p:cNvSpPr/>
          <p:nvPr/>
        </p:nvSpPr>
        <p:spPr>
          <a:xfrm>
            <a:off x="8323308" y="2506540"/>
            <a:ext cx="1631133" cy="1580836"/>
          </a:xfrm>
          <a:prstGeom prst="ellipse">
            <a:avLst/>
          </a:prstGeom>
          <a:solidFill>
            <a:srgbClr val="6D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ea typeface="+mn-lt"/>
                <a:cs typeface="+mn-lt"/>
              </a:rPr>
              <a:t>Overlay disaster risk zones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873011-625A-97C7-7799-CEA190DD30E9}"/>
              </a:ext>
            </a:extLst>
          </p:cNvPr>
          <p:cNvSpPr txBox="1"/>
          <p:nvPr/>
        </p:nvSpPr>
        <p:spPr>
          <a:xfrm>
            <a:off x="5452057" y="1522210"/>
            <a:ext cx="6098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This version uses county-level data, but the framework can expand: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3499B8D-6020-6D8E-54A6-7A753270D3FF}"/>
              </a:ext>
            </a:extLst>
          </p:cNvPr>
          <p:cNvSpPr/>
          <p:nvPr/>
        </p:nvSpPr>
        <p:spPr>
          <a:xfrm>
            <a:off x="9449677" y="4399597"/>
            <a:ext cx="1631133" cy="1580836"/>
          </a:xfrm>
          <a:prstGeom prst="ellipse">
            <a:avLst/>
          </a:prstGeom>
          <a:solidFill>
            <a:srgbClr val="6D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ea typeface="+mn-lt"/>
                <a:cs typeface="+mn-lt"/>
              </a:rPr>
              <a:t>Add health access data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539070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5D77E-3D0A-BE52-9EFF-3988F35B0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05188"/>
            <a:ext cx="10515600" cy="55326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ctr">
              <a:buNone/>
            </a:pPr>
            <a:r>
              <a:rPr lang="en-US" sz="3600">
                <a:solidFill>
                  <a:schemeClr val="bg1">
                    <a:lumMod val="95000"/>
                  </a:schemeClr>
                </a:solidFill>
                <a:latin typeface="Arial Rounded MT Bold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24502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4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EquiScope</vt:lpstr>
      <vt:lpstr>What's The Big Issue?</vt:lpstr>
      <vt:lpstr>Our Remedy</vt:lpstr>
      <vt:lpstr>Enhancing User Experience</vt:lpstr>
      <vt:lpstr>Resiliency</vt:lpstr>
      <vt:lpstr>How was it built?</vt:lpstr>
      <vt:lpstr>Building Resilience, Expanding Reach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Financial Resilience Dashboard</dc:title>
  <dc:creator/>
  <cp:revision>3</cp:revision>
  <dcterms:created xsi:type="dcterms:W3CDTF">2025-04-07T23:52:13Z</dcterms:created>
  <dcterms:modified xsi:type="dcterms:W3CDTF">2025-11-08T14:21:12Z</dcterms:modified>
</cp:coreProperties>
</file>

<file path=docProps/thumbnail.jpeg>
</file>